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2062400" cy="31089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11"/>
    <a:srgbClr val="FFFFCC"/>
    <a:srgbClr val="009999"/>
    <a:srgbClr val="6600CC"/>
    <a:srgbClr val="CC3399"/>
    <a:srgbClr val="CCFF99"/>
    <a:srgbClr val="FFCCFF"/>
    <a:srgbClr val="99FFCC"/>
    <a:srgbClr val="FFCC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8934" autoAdjust="0"/>
  </p:normalViewPr>
  <p:slideViewPr>
    <p:cSldViewPr snapToGrid="0">
      <p:cViewPr>
        <p:scale>
          <a:sx n="57" d="100"/>
          <a:sy n="57" d="100"/>
        </p:scale>
        <p:origin x="7416" y="5322"/>
      </p:cViewPr>
      <p:guideLst>
        <p:guide orient="horz" pos="9756"/>
        <p:guide pos="13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9663" y="685800"/>
            <a:ext cx="46386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BABFEF1-999D-45B3-BE23-2A3CBA18F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8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4363" y="9658350"/>
            <a:ext cx="35753675" cy="6664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8725" y="17618075"/>
            <a:ext cx="29444950" cy="79438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EF6BD-673F-4FC2-81FE-D9F70ABCF7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9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4178B-2E76-4AD0-9E3F-9B0AB6AE97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3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495875" y="1244600"/>
            <a:ext cx="9464675" cy="2652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1850" y="1244600"/>
            <a:ext cx="28241625" cy="2652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5DA4FA-38FB-4BAE-9DE8-62B37A6F1B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5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4D735-A50E-4419-BE7A-FCFED50662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0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638" y="19978688"/>
            <a:ext cx="35753675" cy="61737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2638" y="13177838"/>
            <a:ext cx="35753675" cy="68008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5F0A2-C6CC-4F17-BFC4-655F6F9507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4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1850" y="7254875"/>
            <a:ext cx="18853150" cy="20516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07400" y="7254875"/>
            <a:ext cx="18853150" cy="20516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D16BF-88D0-4D40-8A32-C5E513B45F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438" y="1244600"/>
            <a:ext cx="37855525" cy="518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438" y="6959600"/>
            <a:ext cx="18584862" cy="29003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3438" y="9859963"/>
            <a:ext cx="18584862" cy="17911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367750" y="6959600"/>
            <a:ext cx="18591213" cy="29003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367750" y="9859963"/>
            <a:ext cx="18591213" cy="17911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31AAEE-8C67-48C4-90E1-EA5DFEF67E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4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F3FCD7-3265-4488-B26B-EC91C5E277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3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22611-B12E-439E-B0C8-9F149719C7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13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438" y="1238250"/>
            <a:ext cx="13838237" cy="52673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4913" y="1238250"/>
            <a:ext cx="23514050" cy="26533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438" y="6505575"/>
            <a:ext cx="13838237" cy="21266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FE3FA-B0BB-4E46-9127-77C547DA0A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2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3888" y="21763038"/>
            <a:ext cx="25238075" cy="2568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43888" y="2778125"/>
            <a:ext cx="25238075" cy="186531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3888" y="24331613"/>
            <a:ext cx="25238075" cy="3649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7020F-5A58-48B3-9EA0-7DA4B8F0C0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1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01850" y="1244600"/>
            <a:ext cx="378587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963" tIns="208982" rIns="417963" bIns="2089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01850" y="7254875"/>
            <a:ext cx="37858700" cy="2051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963" tIns="208982" rIns="417963" bIns="2089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01850" y="28311475"/>
            <a:ext cx="98171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963" tIns="208982" rIns="417963" bIns="208982" numCol="1" anchor="t" anchorCtr="0" compatLnSpc="1">
            <a:prstTxWarp prst="textNoShape">
              <a:avLst/>
            </a:prstTxWarp>
          </a:bodyPr>
          <a:lstStyle>
            <a:lvl1pPr>
              <a:defRPr sz="6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370050" y="28311475"/>
            <a:ext cx="133223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963" tIns="208982" rIns="417963" bIns="208982" numCol="1" anchor="t" anchorCtr="0" compatLnSpc="1">
            <a:prstTxWarp prst="textNoShape">
              <a:avLst/>
            </a:prstTxWarp>
          </a:bodyPr>
          <a:lstStyle>
            <a:lvl1pPr algn="ctr">
              <a:defRPr sz="6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143450" y="28311475"/>
            <a:ext cx="98171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963" tIns="208982" rIns="417963" bIns="208982" numCol="1" anchor="t" anchorCtr="0" compatLnSpc="1">
            <a:prstTxWarp prst="textNoShape">
              <a:avLst/>
            </a:prstTxWarp>
          </a:bodyPr>
          <a:lstStyle>
            <a:lvl1pPr algn="r">
              <a:defRPr sz="6400"/>
            </a:lvl1pPr>
          </a:lstStyle>
          <a:p>
            <a:fld id="{BDACE15E-2EB0-4E9A-B27A-5D162D56BE3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2pPr>
      <a:lvl3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3pPr>
      <a:lvl4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4pPr>
      <a:lvl5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5pPr>
      <a:lvl6pPr marL="4572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6pPr>
      <a:lvl7pPr marL="9144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7pPr>
      <a:lvl8pPr marL="13716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8pPr>
      <a:lvl9pPr marL="18288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9pPr>
    </p:titleStyle>
    <p:bodyStyle>
      <a:lvl1pPr marL="1568450" indent="-1568450" algn="l" defTabSz="4178300" rtl="0" eaLnBrk="0" fontAlgn="base" hangingPunct="0">
        <a:spcBef>
          <a:spcPct val="20000"/>
        </a:spcBef>
        <a:spcAft>
          <a:spcPct val="0"/>
        </a:spcAft>
        <a:buChar char="•"/>
        <a:defRPr sz="14700">
          <a:solidFill>
            <a:schemeClr val="tx1"/>
          </a:solidFill>
          <a:latin typeface="+mn-lt"/>
          <a:ea typeface="+mn-ea"/>
          <a:cs typeface="+mn-cs"/>
        </a:defRPr>
      </a:lvl1pPr>
      <a:lvl2pPr marL="3395663" indent="-1304925" algn="l" defTabSz="4178300" rtl="0" eaLnBrk="0" fontAlgn="base" hangingPunct="0">
        <a:spcBef>
          <a:spcPct val="20000"/>
        </a:spcBef>
        <a:spcAft>
          <a:spcPct val="0"/>
        </a:spcAft>
        <a:buChar char="–"/>
        <a:defRPr sz="12900">
          <a:solidFill>
            <a:schemeClr val="tx1"/>
          </a:solidFill>
          <a:latin typeface="+mn-lt"/>
        </a:defRPr>
      </a:lvl2pPr>
      <a:lvl3pPr marL="5224463" indent="-1046163" algn="l" defTabSz="4178300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</a:defRPr>
      </a:lvl3pPr>
      <a:lvl4pPr marL="7315200" indent="-1046163" algn="l" defTabSz="4178300" rtl="0" eaLnBrk="0" fontAlgn="base" hangingPunct="0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+mn-lt"/>
        </a:defRPr>
      </a:lvl4pPr>
      <a:lvl5pPr marL="9402763" indent="-1042988" algn="l" defTabSz="4178300" rtl="0" eaLnBrk="0" fontAlgn="base" hangingPunct="0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5pPr>
      <a:lvl6pPr marL="9859963" indent="-1042988" algn="l" defTabSz="4178300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6pPr>
      <a:lvl7pPr marL="10317163" indent="-1042988" algn="l" defTabSz="4178300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7pPr>
      <a:lvl8pPr marL="10774363" indent="-1042988" algn="l" defTabSz="4178300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8pPr>
      <a:lvl9pPr marL="11231563" indent="-1042988" algn="l" defTabSz="4178300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emf"/><Relationship Id="rId26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15.emf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17" Type="http://schemas.openxmlformats.org/officeDocument/2006/relationships/image" Target="../media/image13.jpeg"/><Relationship Id="rId25" Type="http://schemas.openxmlformats.org/officeDocument/2006/relationships/image" Target="../media/image21.png"/><Relationship Id="rId2" Type="http://schemas.openxmlformats.org/officeDocument/2006/relationships/image" Target="../media/image1.emf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18.emf"/><Relationship Id="rId5" Type="http://schemas.openxmlformats.org/officeDocument/2006/relationships/image" Target="../media/image3.png"/><Relationship Id="rId15" Type="http://schemas.openxmlformats.org/officeDocument/2006/relationships/image" Target="../media/image12.emf"/><Relationship Id="rId23" Type="http://schemas.openxmlformats.org/officeDocument/2006/relationships/image" Target="../media/image17.emf"/><Relationship Id="rId10" Type="http://schemas.openxmlformats.org/officeDocument/2006/relationships/image" Target="../media/image70.png"/><Relationship Id="rId19" Type="http://schemas.openxmlformats.org/officeDocument/2006/relationships/image" Target="../media/image15.png"/><Relationship Id="rId4" Type="http://schemas.openxmlformats.org/officeDocument/2006/relationships/image" Target="../media/image20.png"/><Relationship Id="rId9" Type="http://schemas.openxmlformats.org/officeDocument/2006/relationships/image" Target="../media/image7.png"/><Relationship Id="rId14" Type="http://schemas.openxmlformats.org/officeDocument/2006/relationships/image" Target="../media/image11.emf"/><Relationship Id="rId22" Type="http://schemas.openxmlformats.org/officeDocument/2006/relationships/image" Target="../media/image16.emf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8540" y="8304152"/>
            <a:ext cx="5344898" cy="491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21248985" y="28411540"/>
                <a:ext cx="10253597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0" indent="-22860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2800" dirty="0">
                    <a:solidFill>
                      <a:srgbClr val="000000"/>
                    </a:solidFill>
                  </a:rPr>
                  <a:t>Larger </a:t>
                </a:r>
                <a:r>
                  <a:rPr lang="en-US" sz="2800" i="1" dirty="0" smtClean="0">
                    <a:solidFill>
                      <a:srgbClr val="000000"/>
                    </a:solidFill>
                  </a:rPr>
                  <a:t>K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 (i)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shorter time </a:t>
                </a:r>
                <a:r>
                  <a:rPr lang="en-US" sz="2800" dirty="0">
                    <a:solidFill>
                      <a:srgbClr val="000000"/>
                    </a:solidFill>
                  </a:rPr>
                  <a:t>of validity for accretion model, </a:t>
                </a:r>
                <a:endParaRPr lang="en-US" sz="2800" dirty="0" smtClean="0">
                  <a:solidFill>
                    <a:srgbClr val="000000"/>
                  </a:solidFill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(ii</a:t>
                </a:r>
                <a:r>
                  <a:rPr lang="en-US" sz="2800" dirty="0">
                    <a:solidFill>
                      <a:srgbClr val="000000"/>
                    </a:solidFill>
                  </a:rPr>
                  <a:t>) shorter time to reach the terminal acceleration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.</a:t>
                </a:r>
              </a:p>
              <a:p>
                <a:pPr marL="228600" lvl="0" indent="-22860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2800" u="sng" dirty="0" smtClean="0">
                    <a:solidFill>
                      <a:srgbClr val="000000"/>
                    </a:solidFill>
                  </a:rPr>
                  <a:t>NOTE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: [</a:t>
                </a:r>
                <a:r>
                  <a:rPr lang="en-US" sz="2800" dirty="0" err="1" smtClean="0">
                    <a:solidFill>
                      <a:srgbClr val="000000"/>
                    </a:solidFill>
                  </a:rPr>
                  <a:t>Mungan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] utilizes </a:t>
                </a:r>
                <a:r>
                  <a:rPr lang="en-US" sz="2800" i="1" dirty="0" err="1" smtClean="0">
                    <a:solidFill>
                      <a:srgbClr val="000000"/>
                    </a:solidFill>
                  </a:rPr>
                  <a:t>bv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model for </a:t>
                </a:r>
                <a:r>
                  <a:rPr lang="el-GR" sz="2800" i="1" dirty="0" smtClean="0">
                    <a:solidFill>
                      <a:srgbClr val="000000"/>
                    </a:solidFill>
                  </a:rPr>
                  <a:t>α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= 1/3.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8985" y="28411540"/>
                <a:ext cx="10253597" cy="2031325"/>
              </a:xfrm>
              <a:prstGeom prst="rect">
                <a:avLst/>
              </a:prstGeom>
              <a:blipFill rotWithShape="1">
                <a:blip r:embed="rId3"/>
                <a:stretch>
                  <a:fillRect l="-1249" b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6414" y="17546756"/>
                <a:ext cx="10034520" cy="12977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 is defined as the ratio of inertial force to viscous force per unit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mass.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In </a:t>
                </a:r>
                <a:r>
                  <a:rPr lang="en-US" sz="2800" dirty="0"/>
                  <a:t>case of a sphere: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/>
                  <a:t>                </a:t>
                </a:r>
                <a:endParaRPr lang="en-US" sz="3600" i="1" dirty="0" smtClean="0">
                  <a:latin typeface="Cambria Math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2600" dirty="0" smtClean="0"/>
              </a:p>
              <a:p>
                <a:pPr algn="just">
                  <a:lnSpc>
                    <a:spcPct val="150000"/>
                  </a:lnSpc>
                </a:pPr>
                <a:endParaRPr lang="en-US" sz="2600" dirty="0" smtClean="0"/>
              </a:p>
              <a:p>
                <a:pPr algn="just">
                  <a:lnSpc>
                    <a:spcPct val="150000"/>
                  </a:lnSpc>
                </a:pPr>
                <a:r>
                  <a:rPr lang="en-US" sz="26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𝜂</m:t>
                    </m:r>
                  </m:oMath>
                </a14:m>
                <a:r>
                  <a:rPr lang="en-US" sz="2600" dirty="0"/>
                  <a:t> = viscosity of the </a:t>
                </a:r>
                <a:r>
                  <a:rPr lang="en-US" sz="2600" dirty="0" smtClean="0"/>
                  <a:t>atmosphere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1.81×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−5</m:t>
                        </m:r>
                      </m:sup>
                    </m:sSup>
                    <m:f>
                      <m:fPr>
                        <m:type m:val="skw"/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𝑘𝑔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2400" i="1" dirty="0" smtClean="0">
                    <a:latin typeface="Cambria Math"/>
                  </a:rPr>
                  <a:t>  </a:t>
                </a:r>
                <a:r>
                  <a:rPr lang="en-US" sz="2800" dirty="0" smtClean="0">
                    <a:latin typeface="+mj-lt"/>
                  </a:rPr>
                  <a:t>and</a:t>
                </a:r>
                <a:endParaRPr lang="en-US" sz="2400" dirty="0" smtClean="0">
                  <a:latin typeface="Cambria Math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= air </a:t>
                </a:r>
                <a:r>
                  <a:rPr lang="en-US" sz="2800" dirty="0"/>
                  <a:t>mass density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≈1.225</m:t>
                    </m:r>
                    <m:f>
                      <m:fPr>
                        <m:type m:val="skw"/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g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m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8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26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 smtClean="0"/>
                  <a:t>Consider a spherical raindrop with radius,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𝑟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i="1" dirty="0">
                        <a:latin typeface="Cambria Math"/>
                      </a:rPr>
                      <m:t>3.81</m:t>
                    </m:r>
                    <m:r>
                      <a:rPr lang="en-US" sz="2800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m, is falling </a:t>
                </a:r>
                <a:r>
                  <a:rPr lang="en-US" sz="2800" dirty="0"/>
                  <a:t>at </a:t>
                </a:r>
                <a:r>
                  <a:rPr lang="en-US" sz="2800" dirty="0" smtClean="0"/>
                  <a:t>slow speed,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𝑣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≤0.188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m/s. </a:t>
                </a:r>
                <a:r>
                  <a:rPr lang="en-US" sz="2800" dirty="0" smtClean="0"/>
                  <a:t>The raindrop experiences laminar air flow, because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𝑟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𝜂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3.81</m:t>
                          </m:r>
                          <m:r>
                            <a:rPr lang="en-US" sz="2800" i="1">
                              <a:latin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−5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1.28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800" i="1">
                              <a:latin typeface="Cambria Math"/>
                            </a:rPr>
                            <m:t>0.188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1.81×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−5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/>
                        </a:rPr>
                        <m:t>≈0.994&lt;1</m:t>
                      </m:r>
                    </m:oMath>
                  </m:oMathPara>
                </a14:m>
                <a:endParaRPr lang="en-US" sz="2800" dirty="0"/>
              </a:p>
              <a:p>
                <a:pPr marL="0" lvl="1" algn="ctr">
                  <a:lnSpc>
                    <a:spcPct val="150000"/>
                  </a:lnSpc>
                </a:pPr>
                <a:r>
                  <a:rPr lang="en-US" sz="2800" dirty="0" smtClean="0"/>
                  <a:t> </a:t>
                </a:r>
                <a:r>
                  <a:rPr lang="en-US" sz="3600" b="1" dirty="0" smtClean="0">
                    <a:solidFill>
                      <a:srgbClr val="009999"/>
                    </a:solidFill>
                  </a:rPr>
                  <a:t>Models</a:t>
                </a:r>
                <a:endParaRPr lang="en-US" sz="3600" b="1" dirty="0">
                  <a:solidFill>
                    <a:srgbClr val="009999"/>
                  </a:solidFill>
                </a:endParaRPr>
              </a:p>
              <a:p>
                <a:pPr lvl="1" indent="-45720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2800" dirty="0" smtClean="0"/>
                  <a:t>Mass </a:t>
                </a:r>
                <a:r>
                  <a:rPr lang="en-US" sz="2800" dirty="0"/>
                  <a:t>of spherical raindrop: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𝜋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endParaRPr lang="en-US" sz="2800" dirty="0" smtClean="0"/>
              </a:p>
              <a:p>
                <a:pPr lvl="1" indent="-45720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2800" dirty="0" smtClean="0"/>
                  <a:t>Non-uniform </a:t>
                </a:r>
                <a:r>
                  <a:rPr lang="en-US" sz="2800" dirty="0"/>
                  <a:t>gravitational force: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𝑔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=−</m:t>
                    </m:r>
                    <m:r>
                      <a:rPr lang="en-US" sz="2800" i="1">
                        <a:latin typeface="Cambria Math"/>
                      </a:rPr>
                      <m:t>𝐺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𝑀𝑚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𝐸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𝑧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/>
              </a:p>
              <a:p>
                <a:pPr lvl="1" indent="-45720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2800" dirty="0" err="1"/>
                  <a:t>Stoke’s</a:t>
                </a:r>
                <a:r>
                  <a:rPr lang="en-US" sz="2800" dirty="0"/>
                  <a:t> air resistance: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=−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=−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6</m:t>
                        </m:r>
                        <m:r>
                          <a:rPr lang="en-US" sz="2800" i="1">
                            <a:latin typeface="Cambria Math"/>
                          </a:rPr>
                          <m:t>𝜋𝜂</m:t>
                        </m:r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</m:d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1" indent="-45720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2800" dirty="0"/>
                  <a:t>Accretion model: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𝑑𝑚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𝐾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0&lt;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&lt;1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                        (1)</a:t>
                </a:r>
                <a:r>
                  <a:rPr lang="en-US" sz="2800" dirty="0">
                    <a:latin typeface="Cambria Math"/>
                  </a:rPr>
                  <a:t/>
                </a:r>
                <a:br>
                  <a:rPr lang="en-US" sz="2800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where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 is accretion model parameter with units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 pitchFamily="18" charset="0"/>
                          </a:rPr>
                          <m:t>𝑘𝑔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 pitchFamily="18" charset="0"/>
                          </a:rPr>
                          <m:t>1−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𝛼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>
                    <a:latin typeface="Cambria Math" pitchFamily="18" charset="0"/>
                    <a:ea typeface="Cambria Math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14" y="17546756"/>
                <a:ext cx="10034520" cy="12977976"/>
              </a:xfrm>
              <a:prstGeom prst="rect">
                <a:avLst/>
              </a:prstGeom>
              <a:blipFill rotWithShape="1">
                <a:blip r:embed="rId4"/>
                <a:stretch>
                  <a:fillRect l="-1215" r="-1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4131033" y="17078691"/>
            <a:ext cx="2303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Turbulent air flow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30680" y="17034351"/>
            <a:ext cx="2354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Laminar air flow</a:t>
            </a:r>
            <a:endParaRPr lang="en-US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1515071" y="10403574"/>
                <a:ext cx="8758295" cy="2166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𝐺𝑀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𝐸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</a:rPr>
                      <m:t>−6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</a:rPr>
                      <m:t>𝜋𝜂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</a:rPr>
                      <m:t>𝐾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0000"/>
                    </a:solidFill>
                  </a:rPr>
                  <a:t>       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(2)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3200" b="1" i="1" dirty="0">
                    <a:solidFill>
                      <a:srgbClr val="009999"/>
                    </a:solidFill>
                  </a:rPr>
                  <a:t>α</a:t>
                </a:r>
                <a:r>
                  <a:rPr lang="en-US" sz="3200" b="1" dirty="0">
                    <a:solidFill>
                      <a:srgbClr val="009999"/>
                    </a:solidFill>
                  </a:rPr>
                  <a:t> ̶ parameter </a:t>
                </a:r>
                <a:r>
                  <a:rPr lang="en-US" sz="3200" b="1" dirty="0" smtClean="0">
                    <a:solidFill>
                      <a:srgbClr val="009999"/>
                    </a:solidFill>
                  </a:rPr>
                  <a:t>Analysis</a:t>
                </a:r>
                <a:endParaRPr lang="en-US" sz="32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5071" y="10403574"/>
                <a:ext cx="8758295" cy="2166875"/>
              </a:xfrm>
              <a:prstGeom prst="rect">
                <a:avLst/>
              </a:prstGeom>
              <a:blipFill rotWithShape="1">
                <a:blip r:embed="rId5"/>
                <a:stretch>
                  <a:fillRect r="-905"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ounded Rectangle 81"/>
          <p:cNvSpPr/>
          <p:nvPr/>
        </p:nvSpPr>
        <p:spPr bwMode="auto">
          <a:xfrm>
            <a:off x="33407007" y="15759614"/>
            <a:ext cx="6467965" cy="93553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8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3368685" y="27723610"/>
            <a:ext cx="6461618" cy="86413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8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3678150" y="4008478"/>
            <a:ext cx="6343650" cy="88246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8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1084414" y="4003131"/>
            <a:ext cx="19974080" cy="102858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8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428019" y="11581831"/>
            <a:ext cx="7058818" cy="101827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8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650605" y="4008478"/>
            <a:ext cx="7058818" cy="99004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8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1" name="Text Box 283"/>
          <p:cNvSpPr txBox="1">
            <a:spLocks noChangeArrowheads="1"/>
          </p:cNvSpPr>
          <p:nvPr/>
        </p:nvSpPr>
        <p:spPr bwMode="auto">
          <a:xfrm>
            <a:off x="1615081" y="4071406"/>
            <a:ext cx="7058818" cy="8641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3775" tIns="46887" rIns="93775" bIns="46887">
            <a:spAutoFit/>
          </a:bodyPr>
          <a:lstStyle>
            <a:lvl1pPr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83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83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83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83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The Raindrop Problem</a:t>
            </a:r>
            <a:endParaRPr lang="en-US" sz="5000" b="1" dirty="0">
              <a:solidFill>
                <a:schemeClr val="bg1"/>
              </a:solidFill>
            </a:endParaRPr>
          </a:p>
        </p:txBody>
      </p:sp>
      <p:sp>
        <p:nvSpPr>
          <p:cNvPr id="2053" name="Line 982"/>
          <p:cNvSpPr>
            <a:spLocks noChangeShapeType="1"/>
          </p:cNvSpPr>
          <p:nvPr/>
        </p:nvSpPr>
        <p:spPr bwMode="auto">
          <a:xfrm>
            <a:off x="0" y="1447800"/>
            <a:ext cx="42062400" cy="0"/>
          </a:xfrm>
          <a:prstGeom prst="line">
            <a:avLst/>
          </a:prstGeom>
          <a:noFill/>
          <a:ln w="152400" cmpd="tri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" name="Rectangle 990"/>
          <p:cNvSpPr>
            <a:spLocks noChangeArrowheads="1"/>
          </p:cNvSpPr>
          <p:nvPr/>
        </p:nvSpPr>
        <p:spPr bwMode="auto">
          <a:xfrm>
            <a:off x="0" y="0"/>
            <a:ext cx="420624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5" name="Rectangle 997"/>
          <p:cNvSpPr>
            <a:spLocks noChangeArrowheads="1"/>
          </p:cNvSpPr>
          <p:nvPr/>
        </p:nvSpPr>
        <p:spPr bwMode="auto">
          <a:xfrm>
            <a:off x="0" y="0"/>
            <a:ext cx="420624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6" name="Rectangle 1002"/>
          <p:cNvSpPr>
            <a:spLocks noChangeArrowheads="1"/>
          </p:cNvSpPr>
          <p:nvPr/>
        </p:nvSpPr>
        <p:spPr bwMode="auto">
          <a:xfrm>
            <a:off x="0" y="0"/>
            <a:ext cx="420624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7" name="Rectangle 1005"/>
          <p:cNvSpPr>
            <a:spLocks noChangeArrowheads="1"/>
          </p:cNvSpPr>
          <p:nvPr/>
        </p:nvSpPr>
        <p:spPr bwMode="auto">
          <a:xfrm>
            <a:off x="0" y="0"/>
            <a:ext cx="420624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1" name="Text Box 1014"/>
          <p:cNvSpPr txBox="1">
            <a:spLocks noChangeArrowheads="1"/>
          </p:cNvSpPr>
          <p:nvPr/>
        </p:nvSpPr>
        <p:spPr bwMode="auto">
          <a:xfrm>
            <a:off x="11141564" y="4071407"/>
            <a:ext cx="19802629" cy="8641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3775" tIns="46887" rIns="93775" bIns="46887">
            <a:spAutoFit/>
          </a:bodyPr>
          <a:lstStyle>
            <a:lvl1pPr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83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83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83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83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Air Resistance, Gravity, and Accretion Models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2062" name="Text Box 1015"/>
          <p:cNvSpPr txBox="1">
            <a:spLocks noChangeArrowheads="1"/>
          </p:cNvSpPr>
          <p:nvPr/>
        </p:nvSpPr>
        <p:spPr bwMode="auto">
          <a:xfrm>
            <a:off x="1763179" y="11662343"/>
            <a:ext cx="6388496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93775" tIns="46887" rIns="93775" bIns="46887">
            <a:spAutoFit/>
          </a:bodyPr>
          <a:lstStyle>
            <a:lvl1pPr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83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83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83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83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Effect of Air Flow</a:t>
            </a:r>
            <a:endParaRPr lang="en-US" sz="5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37" y="5006237"/>
            <a:ext cx="1053147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 algn="just"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The raindrop accretion problem is a mechanics problem which involves a raindrop gaining mass as it falls through a cloud of droplets in a non-uniform gravitational field according to Newton’s Inverse Square law for gravity. </a:t>
            </a:r>
            <a:r>
              <a:rPr lang="en-US" sz="2800" dirty="0" smtClean="0">
                <a:solidFill>
                  <a:schemeClr val="accent4"/>
                </a:solidFill>
              </a:rPr>
              <a:t>Effect of air resistance is also investigated.</a:t>
            </a:r>
          </a:p>
          <a:p>
            <a:pPr marL="233363" indent="-233363" algn="just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solidFill>
                  <a:schemeClr val="accent4"/>
                </a:solidFill>
              </a:rPr>
              <a:t>Using </a:t>
            </a:r>
            <a:r>
              <a:rPr lang="en-US" sz="2800" dirty="0">
                <a:solidFill>
                  <a:schemeClr val="accent4"/>
                </a:solidFill>
              </a:rPr>
              <a:t>numerical methods, we are able to predict the existence of terminal velocity and nearly terminal acceleration of the falling raindrop. This mathematical model of falling raindrops proposes a relationship to rocket problem which is considered a reversed process</a:t>
            </a:r>
            <a:r>
              <a:rPr lang="en-US" sz="2800" dirty="0" smtClean="0">
                <a:solidFill>
                  <a:schemeClr val="accent4"/>
                </a:solidFill>
              </a:rPr>
              <a:t>.</a:t>
            </a:r>
            <a:endParaRPr lang="en-US" sz="2800" dirty="0">
              <a:solidFill>
                <a:schemeClr val="accent4"/>
              </a:solidFill>
            </a:endParaRPr>
          </a:p>
        </p:txBody>
      </p:sp>
      <p:pic>
        <p:nvPicPr>
          <p:cNvPr id="1029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8698" y="12772018"/>
            <a:ext cx="6423829" cy="426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Box 50"/>
          <p:cNvSpPr txBox="1">
            <a:spLocks noChangeArrowheads="1"/>
          </p:cNvSpPr>
          <p:nvPr/>
        </p:nvSpPr>
        <p:spPr bwMode="auto">
          <a:xfrm>
            <a:off x="31948584" y="28684728"/>
            <a:ext cx="9644799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600" dirty="0" err="1" smtClean="0"/>
              <a:t>Mungan</a:t>
            </a:r>
            <a:r>
              <a:rPr lang="en-US" sz="2600" dirty="0"/>
              <a:t>, C.E., “More about the falling raindrop,” AM. J. Phys. 78 (12), Dec. 2010. </a:t>
            </a:r>
            <a:endParaRPr lang="en-US" sz="2600" dirty="0" smtClean="0"/>
          </a:p>
          <a:p>
            <a:pPr eaLnBrk="1" hangingPunct="1"/>
            <a:r>
              <a:rPr lang="en-US" sz="2600" dirty="0" err="1" smtClean="0"/>
              <a:t>Krane</a:t>
            </a:r>
            <a:r>
              <a:rPr lang="en-US" sz="2600" dirty="0"/>
              <a:t>, K.S., “The falling raindrop: Variations on a theme of Newton”, AM. J. Phys. 49(2), Feb. 1981</a:t>
            </a:r>
            <a:r>
              <a:rPr lang="en-US" sz="2600" dirty="0" smtClean="0"/>
              <a:t>.</a:t>
            </a:r>
          </a:p>
        </p:txBody>
      </p:sp>
      <p:sp>
        <p:nvSpPr>
          <p:cNvPr id="73" name="Text Box 1015"/>
          <p:cNvSpPr txBox="1">
            <a:spLocks noChangeArrowheads="1"/>
          </p:cNvSpPr>
          <p:nvPr/>
        </p:nvSpPr>
        <p:spPr bwMode="auto">
          <a:xfrm>
            <a:off x="33615992" y="4028356"/>
            <a:ext cx="6467965" cy="86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93775" tIns="46887" rIns="93775" bIns="46887">
            <a:spAutoFit/>
          </a:bodyPr>
          <a:lstStyle>
            <a:lvl1pPr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83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83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83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83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5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What About “</a:t>
            </a:r>
            <a:r>
              <a:rPr lang="en-US" sz="5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Cv</a:t>
            </a:r>
            <a:r>
              <a:rPr lang="en-US" sz="5000" b="1" i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5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” ?</a:t>
            </a:r>
            <a:endParaRPr lang="en-US" sz="5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5" name="Text Box 1015"/>
          <p:cNvSpPr txBox="1">
            <a:spLocks noChangeArrowheads="1"/>
          </p:cNvSpPr>
          <p:nvPr/>
        </p:nvSpPr>
        <p:spPr bwMode="auto">
          <a:xfrm>
            <a:off x="34713583" y="27723610"/>
            <a:ext cx="4114800" cy="86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93775" tIns="46887" rIns="93775" bIns="46887">
            <a:spAutoFit/>
          </a:bodyPr>
          <a:lstStyle>
            <a:lvl1pPr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83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83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83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83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5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References</a:t>
            </a:r>
            <a:endParaRPr lang="en-US" sz="5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6" name="Picture 53" descr="MC_LOGO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6588" y="0"/>
            <a:ext cx="205581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52" descr="MC_LOGO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581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80"/>
          <p:cNvSpPr>
            <a:spLocks noChangeArrowheads="1"/>
          </p:cNvSpPr>
          <p:nvPr/>
        </p:nvSpPr>
        <p:spPr bwMode="auto">
          <a:xfrm>
            <a:off x="65375" y="3898900"/>
            <a:ext cx="10539413" cy="26617613"/>
          </a:xfrm>
          <a:prstGeom prst="rect">
            <a:avLst/>
          </a:prstGeom>
          <a:noFill/>
          <a:ln w="9525" algn="ctr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178300"/>
            <a:endParaRPr lang="en-US"/>
          </a:p>
        </p:txBody>
      </p:sp>
      <p:sp>
        <p:nvSpPr>
          <p:cNvPr id="59" name="Rectangle 67"/>
          <p:cNvSpPr>
            <a:spLocks noChangeArrowheads="1"/>
          </p:cNvSpPr>
          <p:nvPr/>
        </p:nvSpPr>
        <p:spPr bwMode="auto">
          <a:xfrm>
            <a:off x="10731499" y="3898900"/>
            <a:ext cx="20771083" cy="26612850"/>
          </a:xfrm>
          <a:prstGeom prst="rect">
            <a:avLst/>
          </a:prstGeom>
          <a:noFill/>
          <a:ln w="9525" algn="ctr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178300"/>
            <a:endParaRPr lang="en-US"/>
          </a:p>
        </p:txBody>
      </p:sp>
      <p:sp>
        <p:nvSpPr>
          <p:cNvPr id="62" name="Rectangle 81"/>
          <p:cNvSpPr>
            <a:spLocks noChangeArrowheads="1"/>
          </p:cNvSpPr>
          <p:nvPr/>
        </p:nvSpPr>
        <p:spPr bwMode="auto">
          <a:xfrm>
            <a:off x="31685948" y="3898900"/>
            <a:ext cx="10170077" cy="26620788"/>
          </a:xfrm>
          <a:prstGeom prst="rect">
            <a:avLst/>
          </a:prstGeom>
          <a:noFill/>
          <a:ln w="9525" algn="ctr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178300"/>
            <a:endParaRPr lang="en-US"/>
          </a:p>
        </p:txBody>
      </p:sp>
      <p:sp>
        <p:nvSpPr>
          <p:cNvPr id="66" name="Line 982"/>
          <p:cNvSpPr>
            <a:spLocks noChangeShapeType="1"/>
          </p:cNvSpPr>
          <p:nvPr/>
        </p:nvSpPr>
        <p:spPr bwMode="auto">
          <a:xfrm>
            <a:off x="0" y="3705225"/>
            <a:ext cx="42214800" cy="60325"/>
          </a:xfrm>
          <a:prstGeom prst="line">
            <a:avLst/>
          </a:prstGeom>
          <a:noFill/>
          <a:ln w="12700" cmpd="tri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982"/>
          <p:cNvSpPr>
            <a:spLocks noChangeShapeType="1"/>
          </p:cNvSpPr>
          <p:nvPr/>
        </p:nvSpPr>
        <p:spPr bwMode="auto">
          <a:xfrm>
            <a:off x="7938" y="30668913"/>
            <a:ext cx="42062400" cy="0"/>
          </a:xfrm>
          <a:prstGeom prst="line">
            <a:avLst/>
          </a:prstGeom>
          <a:noFill/>
          <a:ln w="12700" cmpd="tri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17705388" y="1471613"/>
            <a:ext cx="6681787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775" tIns="46887" rIns="93775" bIns="46887">
            <a:spAutoFit/>
          </a:bodyPr>
          <a:lstStyle>
            <a:lvl1pPr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83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83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83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83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600" b="1" dirty="0" err="1">
                <a:solidFill>
                  <a:srgbClr val="0033CC"/>
                </a:solidFill>
              </a:rPr>
              <a:t>Ngan</a:t>
            </a:r>
            <a:r>
              <a:rPr lang="en-US" sz="4600" b="1" dirty="0">
                <a:solidFill>
                  <a:srgbClr val="0033CC"/>
                </a:solidFill>
              </a:rPr>
              <a:t> Le</a:t>
            </a:r>
          </a:p>
          <a:p>
            <a:pPr algn="ctr" eaLnBrk="1" hangingPunct="1"/>
            <a:r>
              <a:rPr lang="en-US" sz="4600" b="1" dirty="0">
                <a:solidFill>
                  <a:srgbClr val="0033CC"/>
                </a:solidFill>
              </a:rPr>
              <a:t>Advisor</a:t>
            </a:r>
            <a:r>
              <a:rPr lang="en-US" sz="4600" b="1" dirty="0" smtClean="0">
                <a:solidFill>
                  <a:srgbClr val="0033CC"/>
                </a:solidFill>
              </a:rPr>
              <a:t>: </a:t>
            </a:r>
            <a:r>
              <a:rPr lang="en-US" sz="4600" b="1" dirty="0">
                <a:solidFill>
                  <a:srgbClr val="0033CC"/>
                </a:solidFill>
              </a:rPr>
              <a:t>Dr. Eugene Li</a:t>
            </a:r>
          </a:p>
          <a:p>
            <a:pPr algn="ctr" eaLnBrk="1" hangingPunct="1"/>
            <a:r>
              <a:rPr lang="en-US" sz="4600" b="1" dirty="0">
                <a:solidFill>
                  <a:srgbClr val="0033CC"/>
                </a:solidFill>
              </a:rPr>
              <a:t>Montgomery College</a:t>
            </a:r>
          </a:p>
        </p:txBody>
      </p:sp>
      <p:sp>
        <p:nvSpPr>
          <p:cNvPr id="78" name="Text Box 662"/>
          <p:cNvSpPr txBox="1">
            <a:spLocks noChangeArrowheads="1"/>
          </p:cNvSpPr>
          <p:nvPr/>
        </p:nvSpPr>
        <p:spPr bwMode="auto">
          <a:xfrm>
            <a:off x="13341686" y="228600"/>
            <a:ext cx="15424066" cy="956464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lIns="93775" tIns="46887" rIns="93775" bIns="46887">
            <a:spAutoFit/>
            <a:sp3d extrusionH="57150">
              <a:bevelT w="38100" h="38100"/>
            </a:sp3d>
          </a:bodyPr>
          <a:lstStyle>
            <a:lvl1pPr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83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83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83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83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5600" b="1" dirty="0" smtClean="0">
                <a:solidFill>
                  <a:srgbClr val="0033CC"/>
                </a:solidFill>
                <a:effectLst>
                  <a:innerShdw blurRad="114300">
                    <a:prstClr val="black"/>
                  </a:innerShdw>
                </a:effectLst>
                <a:latin typeface="Elephant" pitchFamily="18" charset="0"/>
                <a:cs typeface="Aharoni" pitchFamily="2" charset="-79"/>
              </a:rPr>
              <a:t>An Accretion Model for a Falling Raindrop</a:t>
            </a:r>
            <a:endParaRPr lang="en-US" sz="5600" b="1" dirty="0">
              <a:solidFill>
                <a:srgbClr val="0033CC"/>
              </a:solidFill>
              <a:effectLst>
                <a:innerShdw blurRad="114300">
                  <a:prstClr val="black"/>
                </a:innerShdw>
              </a:effectLst>
              <a:latin typeface="Elephant" pitchFamily="18" charset="0"/>
              <a:cs typeface="Aharoni" pitchFamily="2" charset="-79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/>
              <p:cNvSpPr txBox="1"/>
              <p:nvPr/>
            </p:nvSpPr>
            <p:spPr>
              <a:xfrm>
                <a:off x="31857145" y="4935538"/>
                <a:ext cx="9878712" cy="3368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For the case when </a:t>
                </a:r>
                <a:r>
                  <a:rPr lang="el-GR" sz="2800" i="1" dirty="0" smtClean="0">
                    <a:solidFill>
                      <a:srgbClr val="000000"/>
                    </a:solidFill>
                  </a:rPr>
                  <a:t>α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= 2/3</a:t>
                </a:r>
                <a:r>
                  <a:rPr lang="en-US" sz="2800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and quadratic drag, dynamical differential equation is as follows: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𝐺𝑀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𝐸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𝑧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−1/3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800"/>
                      <m:t> 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𝐾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−1/3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Compare solution curves with “</a:t>
                </a:r>
                <a:r>
                  <a:rPr lang="en-US" sz="2800" i="1" dirty="0" err="1" smtClean="0"/>
                  <a:t>bv</a:t>
                </a:r>
                <a:r>
                  <a:rPr lang="en-US" sz="2800" dirty="0" smtClean="0"/>
                  <a:t>” case:</a:t>
                </a:r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7145" y="4935538"/>
                <a:ext cx="9878712" cy="3368614"/>
              </a:xfrm>
              <a:prstGeom prst="rect">
                <a:avLst/>
              </a:prstGeom>
              <a:blipFill rotWithShape="1">
                <a:blip r:embed="rId8"/>
                <a:stretch>
                  <a:fillRect l="-1296" b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0921475" y="17139560"/>
                <a:ext cx="10015091" cy="13148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2800" dirty="0" smtClean="0">
                    <a:solidFill>
                      <a:srgbClr val="111111"/>
                    </a:solidFill>
                  </a:rPr>
                  <a:t>For example, for </a:t>
                </a:r>
                <a:r>
                  <a:rPr lang="en-US" sz="2800" i="1" dirty="0" smtClean="0">
                    <a:solidFill>
                      <a:srgbClr val="111111"/>
                    </a:solidFill>
                  </a:rPr>
                  <a:t>K</a:t>
                </a:r>
                <a:r>
                  <a:rPr lang="en-US" sz="2800" dirty="0" smtClean="0">
                    <a:solidFill>
                      <a:srgbClr val="111111"/>
                    </a:solidFill>
                  </a:rPr>
                  <a:t> = 1 shown above, the </a:t>
                </a:r>
                <a:r>
                  <a:rPr lang="en-US" sz="2800" dirty="0">
                    <a:solidFill>
                      <a:srgbClr val="111111"/>
                    </a:solidFill>
                  </a:rPr>
                  <a:t>initial acceleration </a:t>
                </a:r>
                <a:r>
                  <a:rPr lang="en-US" sz="2800" dirty="0" smtClean="0">
                    <a:solidFill>
                      <a:srgbClr val="111111"/>
                    </a:solidFill>
                  </a:rPr>
                  <a:t>is close to free fall acceleration</a:t>
                </a:r>
                <a:r>
                  <a:rPr lang="en-US" sz="2800" dirty="0">
                    <a:solidFill>
                      <a:srgbClr val="111111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111111"/>
                    </a:solidFill>
                  </a:rPr>
                  <a:t>because </a:t>
                </a:r>
                <a:r>
                  <a:rPr lang="en-US" sz="2800" dirty="0" smtClean="0">
                    <a:solidFill>
                      <a:schemeClr val="tx2">
                        <a:lumMod val="95000"/>
                        <a:lumOff val="5000"/>
                      </a:schemeClr>
                    </a:solidFill>
                  </a:rPr>
                  <a:t>the </a:t>
                </a:r>
                <a:r>
                  <a:rPr lang="en-US" sz="2800" dirty="0" smtClean="0"/>
                  <a:t>raindrop has nonzero initial mass. This result is valid for every </a:t>
                </a:r>
                <a:r>
                  <a:rPr lang="en-US" sz="2800" i="1" dirty="0" smtClean="0"/>
                  <a:t>K</a:t>
                </a:r>
                <a:r>
                  <a:rPr lang="en-US" sz="2800" dirty="0" smtClean="0"/>
                  <a:t>, and is  independent of the </a:t>
                </a:r>
                <a:r>
                  <a:rPr lang="el-GR" sz="2800" i="1" dirty="0" smtClean="0">
                    <a:solidFill>
                      <a:srgbClr val="111111"/>
                    </a:solidFill>
                  </a:rPr>
                  <a:t>α</a:t>
                </a:r>
                <a:r>
                  <a:rPr lang="en-US" sz="2800" dirty="0" smtClean="0">
                    <a:solidFill>
                      <a:srgbClr val="111111"/>
                    </a:solidFill>
                  </a:rPr>
                  <a:t> value. </a:t>
                </a:r>
                <a:endParaRPr lang="en-US" sz="2800" dirty="0"/>
              </a:p>
              <a:p>
                <a:pPr marL="228600" indent="-22860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2800" dirty="0"/>
                  <a:t>V</a:t>
                </a:r>
                <a:r>
                  <a:rPr lang="en-US" sz="2800" dirty="0" smtClean="0"/>
                  <a:t>elocity becomes linearly dependent on time, so there exists a terminal </a:t>
                </a:r>
                <a:r>
                  <a:rPr lang="en-US" sz="2800" dirty="0"/>
                  <a:t>acceleration to 3 significant figures</a:t>
                </a:r>
                <a:r>
                  <a:rPr lang="en-US" sz="2800" dirty="0" smtClean="0"/>
                  <a:t>.</a:t>
                </a:r>
                <a:r>
                  <a:rPr lang="el-GR" sz="2800" dirty="0">
                    <a:solidFill>
                      <a:srgbClr val="000000"/>
                    </a:solidFill>
                  </a:rPr>
                  <a:t> </a:t>
                </a:r>
                <a:endParaRPr lang="en-US" sz="2800" dirty="0" smtClean="0">
                  <a:solidFill>
                    <a:srgbClr val="000000"/>
                  </a:solidFill>
                </a:endParaRPr>
              </a:p>
              <a:p>
                <a:pPr marL="228600" indent="-22860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l-GR" sz="2800" i="1" dirty="0" smtClean="0">
                    <a:solidFill>
                      <a:srgbClr val="000000"/>
                    </a:solidFill>
                  </a:rPr>
                  <a:t>α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</a:rPr>
                  <a:t>is a fitting parameter for constant acceleration value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.</a:t>
                </a:r>
                <a:endParaRPr lang="en-US" sz="2800" dirty="0" smtClean="0"/>
              </a:p>
              <a:p>
                <a:pPr marL="228600" lvl="0" indent="-22860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2800" dirty="0"/>
                  <a:t>L</a:t>
                </a:r>
                <a:r>
                  <a:rPr lang="en-US" sz="2800" dirty="0" smtClean="0"/>
                  <a:t>arger </a:t>
                </a:r>
                <a:r>
                  <a:rPr lang="el-GR" sz="2800" i="1" dirty="0" smtClean="0">
                    <a:solidFill>
                      <a:srgbClr val="000000"/>
                    </a:solidFill>
                  </a:rPr>
                  <a:t>α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800" dirty="0" smtClean="0"/>
                  <a:t> (i) smaller terminal acceleration, (ii) longer </a:t>
                </a:r>
                <a:r>
                  <a:rPr lang="en-US" sz="2800" dirty="0"/>
                  <a:t>time of validity for </a:t>
                </a:r>
                <a:r>
                  <a:rPr lang="en-US" sz="2800" dirty="0" smtClean="0"/>
                  <a:t>accretion model, (iii) </a:t>
                </a:r>
                <a:r>
                  <a:rPr lang="en-US" sz="2800" dirty="0" smtClean="0"/>
                  <a:t>longer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time to reach the terminal acceleration</a:t>
                </a:r>
                <a:r>
                  <a:rPr lang="en-US" sz="2800" dirty="0" smtClean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200" b="1" i="1" dirty="0">
                    <a:solidFill>
                      <a:srgbClr val="009999"/>
                    </a:solidFill>
                  </a:rPr>
                  <a:t>K</a:t>
                </a:r>
                <a:r>
                  <a:rPr lang="en-US" sz="3200" b="1" dirty="0">
                    <a:solidFill>
                      <a:srgbClr val="009999"/>
                    </a:solidFill>
                  </a:rPr>
                  <a:t> ̶ parameter Analysis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According to equation (1), the </a:t>
                </a:r>
                <a:r>
                  <a:rPr lang="en-US" sz="2800" i="1" dirty="0"/>
                  <a:t>K</a:t>
                </a:r>
                <a:r>
                  <a:rPr lang="en-US" sz="2800" dirty="0"/>
                  <a:t> parameter determines the range of validity for laminar </a:t>
                </a:r>
                <a:r>
                  <a:rPr lang="en-US" sz="2800" dirty="0" smtClean="0"/>
                  <a:t>air flow model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0≤</m:t>
                    </m:r>
                    <m:r>
                      <a:rPr lang="en-US" sz="3000" i="1">
                        <a:latin typeface="Cambria Math"/>
                      </a:rPr>
                      <m:t>𝑡</m:t>
                    </m:r>
                    <m:r>
                      <a:rPr lang="en-US" sz="3000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/>
                              </a:rPr>
                              <m:t>0.160</m:t>
                            </m:r>
                          </m:e>
                          <m:sup>
                            <m:r>
                              <a:rPr lang="en-US" sz="3000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𝛼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𝛼</m:t>
                            </m:r>
                          </m:e>
                        </m:d>
                        <m:r>
                          <a:rPr lang="en-US" sz="3000" i="1">
                            <a:latin typeface="Cambria Math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0.160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𝛼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𝑔𝑟𝑜𝑢𝑛𝑑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800" i="1" dirty="0" smtClean="0"/>
                  <a:t>K</a:t>
                </a:r>
                <a:r>
                  <a:rPr lang="en-US" sz="2800" baseline="-25000" dirty="0" smtClean="0"/>
                  <a:t>0</a:t>
                </a:r>
                <a:r>
                  <a:rPr lang="en-US" sz="2800" dirty="0" smtClean="0"/>
                  <a:t> is the largest </a:t>
                </a:r>
                <a:r>
                  <a:rPr lang="en-US" sz="2800" dirty="0"/>
                  <a:t>value of </a:t>
                </a:r>
                <a:r>
                  <a:rPr lang="en-US" sz="2800" i="1" dirty="0"/>
                  <a:t>K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for which the </a:t>
                </a:r>
                <a:r>
                  <a:rPr lang="en-US" sz="2800" dirty="0"/>
                  <a:t>raindrop experiences </a:t>
                </a:r>
                <a:r>
                  <a:rPr lang="en-US" sz="2800" dirty="0" smtClean="0"/>
                  <a:t>laminar </a:t>
                </a:r>
                <a:r>
                  <a:rPr lang="en-US" sz="2800" dirty="0"/>
                  <a:t>air flow during its entire </a:t>
                </a:r>
                <a:r>
                  <a:rPr lang="en-US" sz="2800" dirty="0" smtClean="0"/>
                  <a:t>motion.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u="sng" dirty="0" smtClean="0">
                    <a:solidFill>
                      <a:srgbClr val="000000"/>
                    </a:solidFill>
                  </a:rPr>
                  <a:t>NOTE</a:t>
                </a:r>
                <a:r>
                  <a:rPr lang="en-US" sz="2800" dirty="0">
                    <a:solidFill>
                      <a:srgbClr val="000000"/>
                    </a:solidFill>
                  </a:rPr>
                  <a:t>: </a:t>
                </a:r>
                <a:r>
                  <a:rPr lang="el-GR" sz="2800" i="1" dirty="0">
                    <a:solidFill>
                      <a:srgbClr val="000000"/>
                    </a:solidFill>
                  </a:rPr>
                  <a:t>α</a:t>
                </a:r>
                <a:r>
                  <a:rPr lang="en-US" sz="2800" dirty="0">
                    <a:solidFill>
                      <a:srgbClr val="000000"/>
                    </a:solidFill>
                  </a:rPr>
                  <a:t> = 2/3 corresponds to a value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2800" dirty="0">
                    <a:solidFill>
                      <a:srgbClr val="000000"/>
                    </a:solidFill>
                  </a:rPr>
                  <a:t>g/4 as in [</a:t>
                </a:r>
                <a:r>
                  <a:rPr lang="en-US" sz="2800" dirty="0" err="1">
                    <a:solidFill>
                      <a:srgbClr val="000000"/>
                    </a:solidFill>
                  </a:rPr>
                  <a:t>Krane</a:t>
                </a:r>
                <a:r>
                  <a:rPr lang="en-US" sz="2800" dirty="0">
                    <a:solidFill>
                      <a:srgbClr val="000000"/>
                    </a:solidFill>
                  </a:rPr>
                  <a:t>] </a:t>
                </a:r>
                <a:r>
                  <a:rPr lang="en-US" sz="2800" u="sng" dirty="0" smtClean="0">
                    <a:solidFill>
                      <a:srgbClr val="000000"/>
                    </a:solidFill>
                  </a:rPr>
                  <a:t>NOTE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: For </a:t>
                </a:r>
                <a:r>
                  <a:rPr lang="en-US" sz="2800" dirty="0">
                    <a:solidFill>
                      <a:srgbClr val="000000"/>
                    </a:solidFill>
                  </a:rPr>
                  <a:t>free fall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case,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𝑔𝑟𝑜𝑢𝑛𝑑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=31.6 </m:t>
                    </m:r>
                    <m:r>
                      <a:rPr lang="en-US" sz="2800" i="1">
                        <a:latin typeface="Cambria Math"/>
                      </a:rPr>
                      <m:t>𝑠</m:t>
                    </m:r>
                    <m:r>
                      <a:rPr lang="en-US" sz="280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yields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=0.0515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1475" y="17139560"/>
                <a:ext cx="10015091" cy="13148536"/>
              </a:xfrm>
              <a:prstGeom prst="rect">
                <a:avLst/>
              </a:prstGeom>
              <a:blipFill rotWithShape="1">
                <a:blip r:embed="rId9"/>
                <a:stretch>
                  <a:fillRect l="-1279" r="-1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870353" y="14569018"/>
                <a:ext cx="10632229" cy="3508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3838" indent="-223838">
                  <a:lnSpc>
                    <a:spcPct val="150000"/>
                  </a:lnSpc>
                  <a:buFont typeface="Arial" pitchFamily="34" charset="0"/>
                  <a:buChar char="•"/>
                  <a:tabLst>
                    <a:tab pos="233363" algn="l"/>
                  </a:tabLst>
                </a:pPr>
                <a:r>
                  <a:rPr lang="en-US" sz="2800" dirty="0" smtClean="0"/>
                  <a:t>For case 2, there exists a minimum acceleration value and no terminal acceleration in the time interval before the raindrop reaches the ground.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9999"/>
                    </a:solidFill>
                  </a:rPr>
                  <a:t>Case B</a:t>
                </a:r>
                <a:r>
                  <a:rPr lang="en-US" sz="3200" b="1" dirty="0" smtClean="0">
                    <a:solidFill>
                      <a:srgbClr val="009999"/>
                    </a:solidFill>
                  </a:rPr>
                  <a:t>: </a:t>
                </a:r>
                <a:r>
                  <a:rPr lang="en-US" sz="3200" b="1" dirty="0">
                    <a:solidFill>
                      <a:srgbClr val="009999"/>
                    </a:solidFill>
                  </a:rPr>
                  <a:t>Laminar Air </a:t>
                </a:r>
                <a:r>
                  <a:rPr lang="en-US" sz="3200" b="1" dirty="0" smtClean="0">
                    <a:solidFill>
                      <a:srgbClr val="009999"/>
                    </a:solidFill>
                  </a:rPr>
                  <a:t>Flow before reaching the ground</a:t>
                </a:r>
                <a:endParaRPr lang="en-US" sz="3200" b="1" dirty="0">
                  <a:solidFill>
                    <a:srgbClr val="009999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9999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9999"/>
                        </a:solidFill>
                        <a:latin typeface="Cambria Math"/>
                      </a:rPr>
                      <m:t>𝑲</m:t>
                    </m:r>
                    <m:r>
                      <a:rPr lang="en-US" sz="3200" b="1" i="1" smtClean="0">
                        <a:solidFill>
                          <a:srgbClr val="009999"/>
                        </a:solidFill>
                        <a:latin typeface="Cambria Math"/>
                      </a:rPr>
                      <m:t>&gt;</m:t>
                    </m:r>
                    <m:r>
                      <a:rPr lang="en-US" sz="3200" b="1" i="1">
                        <a:solidFill>
                          <a:srgbClr val="009999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3200" b="1" i="1">
                        <a:solidFill>
                          <a:srgbClr val="009999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3200" b="1" i="1">
                        <a:solidFill>
                          <a:srgbClr val="009999"/>
                        </a:solidFill>
                        <a:latin typeface="Cambria Math"/>
                        <a:ea typeface="Cambria Math"/>
                      </a:rPr>
                      <m:t>𝟎𝟓𝟏𝟓</m:t>
                    </m:r>
                  </m:oMath>
                </a14:m>
                <a:r>
                  <a:rPr lang="en-US" sz="3200" b="1" dirty="0" smtClean="0">
                    <a:solidFill>
                      <a:srgbClr val="009999"/>
                    </a:solidFill>
                  </a:rPr>
                  <a:t>)</a:t>
                </a:r>
                <a:endParaRPr lang="en-US" sz="3200" b="1" dirty="0">
                  <a:solidFill>
                    <a:srgbClr val="009999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0353" y="14569018"/>
                <a:ext cx="10632229" cy="3508653"/>
              </a:xfrm>
              <a:prstGeom prst="rect">
                <a:avLst/>
              </a:prstGeom>
              <a:blipFill rotWithShape="1">
                <a:blip r:embed="rId10"/>
                <a:stretch>
                  <a:fillRect l="-1032" r="-745" b="-2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31857145" y="13060136"/>
                <a:ext cx="9878712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0" indent="-22860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2800" dirty="0" smtClean="0"/>
                  <a:t>Smaller </a:t>
                </a:r>
                <a:r>
                  <a:rPr lang="en-US" sz="2800" i="1" dirty="0" smtClean="0"/>
                  <a:t>K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8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i="1" dirty="0" smtClean="0"/>
                  <a:t>bv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model </a:t>
                </a:r>
                <a:r>
                  <a:rPr lang="en-US" sz="2800" dirty="0" smtClean="0"/>
                  <a:t>produces terminal acceleration more quickly than </a:t>
                </a:r>
                <a:r>
                  <a:rPr lang="en-US" sz="2800" i="1" dirty="0" smtClean="0"/>
                  <a:t>Cv</a:t>
                </a:r>
                <a:r>
                  <a:rPr lang="en-US" sz="2800" i="1" baseline="30000" dirty="0" smtClean="0"/>
                  <a:t>2</a:t>
                </a:r>
                <a:r>
                  <a:rPr lang="en-US" sz="2800" dirty="0"/>
                  <a:t>. </a:t>
                </a:r>
                <a:endParaRPr lang="en-US" sz="2800" dirty="0" smtClean="0"/>
              </a:p>
              <a:p>
                <a:pPr marL="228600" lvl="0" indent="-22860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2800" dirty="0" smtClean="0"/>
                  <a:t>For </a:t>
                </a:r>
                <a:r>
                  <a:rPr lang="en-US" sz="2800" i="1" dirty="0" smtClean="0"/>
                  <a:t>K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2800" dirty="0" smtClean="0"/>
                  <a:t> 8, </a:t>
                </a:r>
                <a:r>
                  <a:rPr lang="en-US" sz="2800" dirty="0"/>
                  <a:t>the results of two different air resistance models agree to three significant figures.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7145" y="13060136"/>
                <a:ext cx="9878712" cy="2677656"/>
              </a:xfrm>
              <a:prstGeom prst="rect">
                <a:avLst/>
              </a:prstGeom>
              <a:blipFill rotWithShape="1">
                <a:blip r:embed="rId11"/>
                <a:stretch>
                  <a:fillRect l="-1111" r="-1235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 Box 1015"/>
          <p:cNvSpPr txBox="1">
            <a:spLocks noChangeArrowheads="1"/>
          </p:cNvSpPr>
          <p:nvPr/>
        </p:nvSpPr>
        <p:spPr bwMode="auto">
          <a:xfrm>
            <a:off x="33407006" y="15795318"/>
            <a:ext cx="6467965" cy="86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93775" tIns="46887" rIns="93775" bIns="46887">
            <a:spAutoFit/>
          </a:bodyPr>
          <a:lstStyle>
            <a:lvl1pPr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783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83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83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83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83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5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Conclusions</a:t>
            </a:r>
            <a:endParaRPr lang="en-US" sz="5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1857145" y="16730664"/>
                <a:ext cx="9878712" cy="10992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1. In the case of laminar air resistance, accretion model parameters affect the dynamics.</a:t>
                </a: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v"/>
                </a:pPr>
                <a:r>
                  <a:rPr lang="el-GR" sz="2800" i="1" dirty="0" smtClean="0">
                    <a:solidFill>
                      <a:srgbClr val="000000"/>
                    </a:solidFill>
                  </a:rPr>
                  <a:t>α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parameter accounts </a:t>
                </a:r>
                <a:r>
                  <a:rPr lang="en-US" sz="2800" dirty="0" smtClean="0"/>
                  <a:t>for a terminal acceleration value</a:t>
                </a: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v"/>
                </a:pPr>
                <a:r>
                  <a:rPr lang="en-US" sz="2800" dirty="0" smtClean="0"/>
                  <a:t>Both </a:t>
                </a:r>
                <a:r>
                  <a:rPr lang="el-GR" sz="2800" i="1" dirty="0">
                    <a:solidFill>
                      <a:srgbClr val="000000"/>
                    </a:solidFill>
                  </a:rPr>
                  <a:t>α</a:t>
                </a:r>
                <a:r>
                  <a:rPr lang="el-GR" sz="2800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and </a:t>
                </a:r>
                <a:r>
                  <a:rPr lang="en-US" sz="2800" i="1" dirty="0" smtClean="0">
                    <a:solidFill>
                      <a:srgbClr val="000000"/>
                    </a:solidFill>
                  </a:rPr>
                  <a:t>K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parameters account for the </a:t>
                </a:r>
                <a:r>
                  <a:rPr lang="en-US" sz="2800" dirty="0" smtClean="0"/>
                  <a:t>time to reach terminal acceleration and the time interval at terminal acceleration before reaching the ground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2. A realistic value of acceleration, e.g. 10</a:t>
                </a:r>
                <a:r>
                  <a:rPr lang="en-US" sz="2800" baseline="30000" dirty="0" smtClean="0"/>
                  <a:t>-3</a:t>
                </a:r>
                <a:r>
                  <a:rPr lang="en-US" sz="2800" dirty="0" smtClean="0"/>
                  <a:t> g, can be achieved by </a:t>
                </a:r>
                <a:r>
                  <a:rPr lang="en-US" sz="2800" dirty="0" smtClean="0">
                    <a:solidFill>
                      <a:srgbClr val="111111"/>
                    </a:solidFill>
                  </a:rPr>
                  <a:t>selecting </a:t>
                </a:r>
                <a:r>
                  <a:rPr lang="el-GR" sz="2800" i="1" dirty="0" smtClean="0">
                    <a:solidFill>
                      <a:srgbClr val="111111"/>
                    </a:solidFill>
                  </a:rPr>
                  <a:t>α</a:t>
                </a:r>
                <a:r>
                  <a:rPr lang="el-GR" sz="2800" dirty="0" smtClean="0">
                    <a:solidFill>
                      <a:srgbClr val="111111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111111"/>
                    </a:solidFill>
                  </a:rPr>
                  <a:t>value close to the upper bound, e.g. 0.999.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111111"/>
                    </a:solidFill>
                  </a:rPr>
                  <a:t>3. For </a:t>
                </a:r>
                <a:r>
                  <a:rPr lang="en-US" sz="2800" i="1" dirty="0" smtClean="0">
                    <a:solidFill>
                      <a:srgbClr val="111111"/>
                    </a:solidFill>
                  </a:rPr>
                  <a:t>K</a:t>
                </a:r>
                <a:r>
                  <a:rPr lang="en-US" sz="2800" dirty="0" smtClean="0">
                    <a:solidFill>
                      <a:srgbClr val="111111"/>
                    </a:solidFill>
                  </a:rPr>
                  <a:t> &lt; 8, terminal acceleration can be accounted for by the </a:t>
                </a:r>
                <a:r>
                  <a:rPr lang="en-US" sz="2800" i="1" dirty="0" err="1" smtClean="0">
                    <a:solidFill>
                      <a:srgbClr val="111111"/>
                    </a:solidFill>
                  </a:rPr>
                  <a:t>bv</a:t>
                </a:r>
                <a:r>
                  <a:rPr lang="en-US" sz="2800" dirty="0" smtClean="0">
                    <a:solidFill>
                      <a:srgbClr val="111111"/>
                    </a:solidFill>
                  </a:rPr>
                  <a:t> model.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4</a:t>
                </a:r>
                <a:r>
                  <a:rPr lang="en-US" sz="2800" dirty="0" smtClean="0"/>
                  <a:t>.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Our </a:t>
                </a:r>
                <a:r>
                  <a:rPr lang="en-US" sz="2800" dirty="0">
                    <a:solidFill>
                      <a:srgbClr val="000000"/>
                    </a:solidFill>
                  </a:rPr>
                  <a:t>raindrop model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is appropriate </a:t>
                </a:r>
                <a:r>
                  <a:rPr lang="en-US" sz="2800" dirty="0">
                    <a:solidFill>
                      <a:srgbClr val="000000"/>
                    </a:solidFill>
                  </a:rPr>
                  <a:t>for the rocket problem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since </a:t>
                </a:r>
                <a:r>
                  <a:rPr lang="en-US" sz="2800" dirty="0" smtClean="0"/>
                  <a:t>the initial </a:t>
                </a:r>
                <a:r>
                  <a:rPr lang="en-US" sz="2800" dirty="0"/>
                  <a:t>mass is nonzero and the gravitational force is proportional to </a:t>
                </a:r>
                <a:r>
                  <a:rPr lang="en-US" sz="2800" dirty="0" smtClean="0"/>
                  <a:t>1/</a:t>
                </a:r>
                <a:r>
                  <a:rPr lang="en-US" sz="2800" i="1" dirty="0" smtClean="0"/>
                  <a:t>r</a:t>
                </a:r>
                <a:r>
                  <a:rPr lang="en-US" sz="2800" i="1" baseline="30000" dirty="0" smtClean="0"/>
                  <a:t>2</a:t>
                </a:r>
                <a:r>
                  <a:rPr lang="en-US" sz="2800" dirty="0" smtClean="0"/>
                  <a:t>. </a:t>
                </a:r>
                <a:r>
                  <a:rPr lang="en-US" sz="2800" dirty="0"/>
                  <a:t>E</a:t>
                </a:r>
                <a:r>
                  <a:rPr lang="en-US" sz="2800" dirty="0" smtClean="0"/>
                  <a:t>quation (2) for the rocket becomes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𝐺𝑀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𝐸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/>
                        </a:rPr>
                        <m:t>−6</m:t>
                      </m:r>
                      <m:r>
                        <a:rPr lang="en-US" sz="2800" i="1">
                          <a:latin typeface="Cambria Math"/>
                        </a:rPr>
                        <m:t>𝜋𝜂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−</m:t>
                      </m:r>
                      <m:r>
                        <a:rPr lang="en-US" sz="2800" i="1">
                          <a:latin typeface="Cambria Math"/>
                        </a:rPr>
                        <m:t>𝐾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𝑟𝑒𝑙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rgbClr val="11111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111111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11111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11111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111111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sz="2800" b="0" i="1" smtClean="0">
                            <a:solidFill>
                              <a:srgbClr val="11111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111111"/>
                            </a:solidFill>
                            <a:latin typeface="Cambria Math"/>
                          </a:rPr>
                          <m:t>𝑟𝑒𝑙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11111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11111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11111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111111"/>
                            </a:solidFill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111111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11111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11111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111111"/>
                            </a:solidFill>
                            <a:latin typeface="Cambria Math"/>
                          </a:rPr>
                          <m:t>𝑒𝑥h𝑎𝑢𝑠𝑡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rgbClr val="111111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7145" y="16730664"/>
                <a:ext cx="9878712" cy="10992946"/>
              </a:xfrm>
              <a:prstGeom prst="rect">
                <a:avLst/>
              </a:prstGeom>
              <a:blipFill rotWithShape="1">
                <a:blip r:embed="rId12"/>
                <a:stretch>
                  <a:fillRect l="-1296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2169302"/>
                  </p:ext>
                </p:extLst>
              </p:nvPr>
            </p:nvGraphicFramePr>
            <p:xfrm>
              <a:off x="21149431" y="11359775"/>
              <a:ext cx="10208685" cy="31629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1695"/>
                    <a:gridCol w="2129099"/>
                    <a:gridCol w="3368145"/>
                    <a:gridCol w="3549746"/>
                  </a:tblGrid>
                  <a:tr h="532626"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Acceleration</a:t>
                          </a:r>
                          <a:endParaRPr lang="en-US" sz="2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i="1" dirty="0" smtClean="0"/>
                            <a:t>K</a:t>
                          </a:r>
                          <a:r>
                            <a:rPr lang="en-US" sz="2200" dirty="0" smtClean="0"/>
                            <a:t> range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𝑘𝑔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1/3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200" dirty="0" smtClean="0"/>
                            <a:t>)*</a:t>
                          </a:r>
                          <a:endParaRPr lang="en-US" sz="2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Dynamical Properties</a:t>
                          </a:r>
                          <a:endParaRPr lang="en-US" sz="2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</a:tr>
                  <a:tr h="7397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Case 1</a:t>
                          </a:r>
                          <a:endParaRPr lang="en-US" sz="2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en-US" sz="2200" b="0" i="1" dirty="0" smtClean="0">
                                    <a:latin typeface="Cambria Math"/>
                                    <a:ea typeface="Cambria Math"/>
                                  </a:rPr>
                                  <m:t>3.00</m:t>
                                </m:r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/>
                                        <a:ea typeface="Cambria Math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Air</a:t>
                          </a:r>
                          <a:r>
                            <a:rPr lang="en-US" sz="2200" baseline="0" dirty="0" smtClean="0"/>
                            <a:t> Drag dominates</a:t>
                          </a:r>
                          <a:r>
                            <a:rPr lang="en-US" sz="2200" dirty="0" smtClean="0"/>
                            <a:t>, </a:t>
                          </a:r>
                        </a:p>
                        <a:p>
                          <a:pPr algn="ctr"/>
                          <a:r>
                            <a:rPr lang="en-US" sz="2200" dirty="0" smtClean="0"/>
                            <a:t>terminal velocity</a:t>
                          </a:r>
                          <a:endParaRPr lang="en-US" sz="2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397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Case 2</a:t>
                          </a:r>
                          <a:endParaRPr lang="en-US" sz="2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≠</m:t>
                                </m:r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𝑐𝑜𝑛𝑠𝑡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3.00×</m:t>
                              </m:r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−7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200" b="0" i="1" dirty="0" smtClean="0">
                              <a:latin typeface="Cambria Math"/>
                              <a:ea typeface="Cambria Math"/>
                            </a:rPr>
                            <a:t> - 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9.00×</m:t>
                              </m:r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lang="en-US" sz="2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Accretion &amp; Air</a:t>
                          </a:r>
                          <a:r>
                            <a:rPr lang="en-US" sz="2200" baseline="0" dirty="0" smtClean="0"/>
                            <a:t> Drag, </a:t>
                          </a:r>
                        </a:p>
                        <a:p>
                          <a:pPr algn="ctr"/>
                          <a:r>
                            <a:rPr lang="en-US" sz="2200" baseline="0" dirty="0" smtClean="0"/>
                            <a:t>no terminal acceleration </a:t>
                          </a:r>
                          <a:endParaRPr lang="en-US" sz="2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397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Case</a:t>
                          </a:r>
                          <a:r>
                            <a:rPr lang="en-US" sz="2200" baseline="0" dirty="0" smtClean="0"/>
                            <a:t> 3</a:t>
                          </a:r>
                          <a:endParaRPr lang="en-US" sz="2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𝑔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≥9.00×</m:t>
                                </m:r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/>
                                        <a:ea typeface="Cambria Math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Accretion</a:t>
                          </a:r>
                          <a:r>
                            <a:rPr lang="en-US" sz="2200" baseline="0" dirty="0" smtClean="0"/>
                            <a:t> dominates, </a:t>
                          </a:r>
                        </a:p>
                        <a:p>
                          <a:pPr algn="ctr"/>
                          <a:r>
                            <a:rPr lang="en-US" sz="2200" baseline="0" dirty="0" smtClean="0"/>
                            <a:t>terminal acceleration</a:t>
                          </a:r>
                          <a:endParaRPr lang="en-US" sz="2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44322">
                    <a:tc gridSpan="4"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*</a:t>
                          </a:r>
                          <a:r>
                            <a:rPr lang="en-US" sz="1600" baseline="0" dirty="0" smtClean="0"/>
                            <a:t> to three significant figures</a:t>
                          </a:r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2169302"/>
                  </p:ext>
                </p:extLst>
              </p:nvPr>
            </p:nvGraphicFramePr>
            <p:xfrm>
              <a:off x="21149431" y="11359775"/>
              <a:ext cx="10208685" cy="31629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1695"/>
                    <a:gridCol w="2129099"/>
                    <a:gridCol w="3368145"/>
                    <a:gridCol w="3549746"/>
                  </a:tblGrid>
                  <a:tr h="532626"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Acceleration</a:t>
                          </a:r>
                          <a:endParaRPr lang="en-US" sz="2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97649" r="-105425" b="-5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Dynamical Properties</a:t>
                          </a:r>
                          <a:endParaRPr lang="en-US" sz="2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</a:tr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Case 1</a:t>
                          </a:r>
                          <a:endParaRPr lang="en-US" sz="2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54728" t="-69600" r="-325501" b="-25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97649" t="-69600" r="-105425" b="-25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Air</a:t>
                          </a:r>
                          <a:r>
                            <a:rPr lang="en-US" sz="2200" baseline="0" dirty="0" smtClean="0"/>
                            <a:t> Drag dominates</a:t>
                          </a:r>
                          <a:r>
                            <a:rPr lang="en-US" sz="2200" dirty="0" smtClean="0"/>
                            <a:t>, </a:t>
                          </a:r>
                        </a:p>
                        <a:p>
                          <a:pPr algn="ctr"/>
                          <a:r>
                            <a:rPr lang="en-US" sz="2200" dirty="0" smtClean="0"/>
                            <a:t>terminal velocity</a:t>
                          </a:r>
                          <a:endParaRPr lang="en-US" sz="2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Case 2</a:t>
                          </a:r>
                          <a:endParaRPr lang="en-US" sz="2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54728" t="-169600" r="-325501" b="-15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97649" t="-169600" r="-105425" b="-15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Accretion &amp; Air</a:t>
                          </a:r>
                          <a:r>
                            <a:rPr lang="en-US" sz="2200" baseline="0" dirty="0" smtClean="0"/>
                            <a:t> Drag, </a:t>
                          </a:r>
                        </a:p>
                        <a:p>
                          <a:pPr algn="ctr"/>
                          <a:r>
                            <a:rPr lang="en-US" sz="2200" baseline="0" dirty="0" smtClean="0"/>
                            <a:t>no terminal acceleration </a:t>
                          </a:r>
                          <a:endParaRPr lang="en-US" sz="2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Case</a:t>
                          </a:r>
                          <a:r>
                            <a:rPr lang="en-US" sz="2200" baseline="0" dirty="0" smtClean="0"/>
                            <a:t> 3</a:t>
                          </a:r>
                          <a:endParaRPr lang="en-US" sz="2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54728" t="-267460" r="-325501" b="-5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97649" t="-267460" r="-105425" b="-5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Accretion</a:t>
                          </a:r>
                          <a:r>
                            <a:rPr lang="en-US" sz="2200" baseline="0" dirty="0" smtClean="0"/>
                            <a:t> dominates, </a:t>
                          </a:r>
                        </a:p>
                        <a:p>
                          <a:pPr algn="ctr"/>
                          <a:r>
                            <a:rPr lang="en-US" sz="2200" baseline="0" dirty="0" smtClean="0"/>
                            <a:t>terminal acceleration</a:t>
                          </a:r>
                          <a:endParaRPr lang="en-US" sz="2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44322">
                    <a:tc gridSpan="4"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*</a:t>
                          </a:r>
                          <a:r>
                            <a:rPr lang="en-US" sz="1600" baseline="0" dirty="0" smtClean="0"/>
                            <a:t> to three significant figures</a:t>
                          </a:r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54" y="12662781"/>
            <a:ext cx="4570609" cy="447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475" y="12662782"/>
            <a:ext cx="4906689" cy="447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212881" y="7215573"/>
                <a:ext cx="6669992" cy="3415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e>
                    </m:nary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</a:rPr>
                      <m:t>𝑚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 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𝑔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𝑧</m:t>
                          </m:r>
                        </m:sub>
                      </m:sSub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𝑑𝑚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𝑚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800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𝐺𝑀𝑚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</a:rPr>
                        <m:t>−(6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</a:rPr>
                        <m:t>𝜋𝜂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</a:rPr>
                        <m:t>𝐾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p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</a:rPr>
                        <m:t>𝑚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2881" y="7215573"/>
                <a:ext cx="6669992" cy="341503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57" descr="rain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347" y="7107094"/>
            <a:ext cx="3495177" cy="352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921475" y="5079411"/>
            <a:ext cx="10136184" cy="2136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9999"/>
                </a:solidFill>
              </a:rPr>
              <a:t>Dynamical Analysis with “</a:t>
            </a:r>
            <a:r>
              <a:rPr lang="en-US" sz="3200" b="1" i="1" dirty="0" err="1">
                <a:solidFill>
                  <a:srgbClr val="009999"/>
                </a:solidFill>
              </a:rPr>
              <a:t>bv</a:t>
            </a:r>
            <a:r>
              <a:rPr lang="en-US" sz="3200" b="1" dirty="0">
                <a:solidFill>
                  <a:srgbClr val="009999"/>
                </a:solidFill>
              </a:rPr>
              <a:t>” Air </a:t>
            </a:r>
            <a:r>
              <a:rPr lang="en-US" sz="3200" b="1" dirty="0" smtClean="0">
                <a:solidFill>
                  <a:srgbClr val="009999"/>
                </a:solidFill>
              </a:rPr>
              <a:t>Drag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The dynamical differential equation based upon Newton’s 2</a:t>
            </a:r>
            <a:r>
              <a:rPr lang="en-US" sz="2800" baseline="30000" dirty="0"/>
              <a:t>nd</a:t>
            </a:r>
            <a:r>
              <a:rPr lang="en-US" sz="2800" dirty="0"/>
              <a:t> Law is as </a:t>
            </a:r>
            <a:r>
              <a:rPr lang="en-US" sz="2800" dirty="0" smtClean="0"/>
              <a:t>follows</a:t>
            </a:r>
            <a:endParaRPr lang="en-US" sz="2800" i="1" dirty="0">
              <a:latin typeface="Cambria Math"/>
            </a:endParaRPr>
          </a:p>
        </p:txBody>
      </p: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5469" y="6671678"/>
            <a:ext cx="4969332" cy="456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871089" y="12662098"/>
                <a:ext cx="3571890" cy="4616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000000"/>
                    </a:solidFill>
                  </a:rPr>
                  <a:t>A dimensionless parameter called Reynolds number,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, is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used </a:t>
                </a:r>
                <a:r>
                  <a:rPr lang="en-US" sz="2800" dirty="0">
                    <a:solidFill>
                      <a:srgbClr val="000000"/>
                    </a:solidFill>
                  </a:rPr>
                  <a:t>to determine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the type </a:t>
                </a:r>
                <a:r>
                  <a:rPr lang="en-US" sz="2800" dirty="0">
                    <a:solidFill>
                      <a:srgbClr val="000000"/>
                    </a:solidFill>
                  </a:rPr>
                  <a:t>of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air flow the raindrop </a:t>
                </a:r>
                <a:r>
                  <a:rPr lang="en-US" sz="2800" dirty="0">
                    <a:solidFill>
                      <a:srgbClr val="000000"/>
                    </a:solidFill>
                  </a:rPr>
                  <a:t>is experiencing. </a:t>
                </a:r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89" y="12662098"/>
                <a:ext cx="3571890" cy="4616648"/>
              </a:xfrm>
              <a:prstGeom prst="rect">
                <a:avLst/>
              </a:prstGeom>
              <a:blipFill rotWithShape="1">
                <a:blip r:embed="rId19"/>
                <a:stretch>
                  <a:fillRect l="-3413" r="-5119" b="-1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149431" y="5102018"/>
                <a:ext cx="1017562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9999"/>
                    </a:solidFill>
                  </a:rPr>
                  <a:t>Case </a:t>
                </a:r>
                <a:r>
                  <a:rPr lang="en-US" sz="3200" b="1" dirty="0" smtClean="0">
                    <a:solidFill>
                      <a:srgbClr val="009999"/>
                    </a:solidFill>
                  </a:rPr>
                  <a:t>A: </a:t>
                </a:r>
                <a:r>
                  <a:rPr lang="en-US" sz="3200" b="1" dirty="0">
                    <a:solidFill>
                      <a:srgbClr val="009999"/>
                    </a:solidFill>
                  </a:rPr>
                  <a:t>Laminar Air Flow during the entire motion </a:t>
                </a:r>
              </a:p>
              <a:p>
                <a:pPr lvl="0" algn="ctr"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9999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9999"/>
                        </a:solidFill>
                        <a:latin typeface="Cambria Math"/>
                      </a:rPr>
                      <m:t>𝑲</m:t>
                    </m:r>
                    <m:r>
                      <a:rPr lang="en-US" sz="3200" b="1" i="1">
                        <a:solidFill>
                          <a:srgbClr val="009999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3200" b="1" i="1">
                        <a:solidFill>
                          <a:srgbClr val="009999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3200" b="1" i="1">
                        <a:solidFill>
                          <a:srgbClr val="009999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3200" b="1" i="1">
                        <a:solidFill>
                          <a:srgbClr val="009999"/>
                        </a:solidFill>
                        <a:latin typeface="Cambria Math"/>
                        <a:ea typeface="Cambria Math"/>
                      </a:rPr>
                      <m:t>𝟎𝟓𝟏𝟓</m:t>
                    </m:r>
                  </m:oMath>
                </a14:m>
                <a:r>
                  <a:rPr lang="en-US" sz="3200" b="1" dirty="0">
                    <a:solidFill>
                      <a:srgbClr val="009999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9431" y="5102018"/>
                <a:ext cx="10175620" cy="1569660"/>
              </a:xfrm>
              <a:prstGeom prst="rect">
                <a:avLst/>
              </a:prstGeom>
              <a:blipFill rotWithShape="1">
                <a:blip r:embed="rId20"/>
                <a:stretch>
                  <a:fillRect r="-898" b="-6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/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609" y="18077671"/>
            <a:ext cx="4886752" cy="362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/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7359" y="18077671"/>
            <a:ext cx="4671133" cy="3620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53"/>
          <p:cNvPicPr/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774" y="21698612"/>
            <a:ext cx="4659412" cy="3544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54"/>
          <p:cNvPicPr/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0185" y="21698613"/>
            <a:ext cx="4628309" cy="361955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763179" y="19321548"/>
                <a:ext cx="2643672" cy="1226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𝑟</m:t>
                          </m:r>
                          <m:sSub>
                            <m:sSub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179" y="19321548"/>
                <a:ext cx="2643672" cy="1226874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600468" y="18597054"/>
                <a:ext cx="4714432" cy="1951368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prstDash val="dash"/>
              </a:ln>
            </p:spPr>
            <p:txBody>
              <a:bodyPr wrap="non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</a:rPr>
                      <m:t>0≤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</a:rPr>
                      <m:t>𝑅𝑒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</a:rPr>
                      <m:t>≤1: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 Laminar flow</a:t>
                </a:r>
              </a:p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</a:rPr>
                      <m:t>1&lt;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</a:rPr>
                      <m:t>𝑅𝑒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 Transient flow</a:t>
                </a:r>
              </a:p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</a:rPr>
                      <m:t>≤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</a:rPr>
                      <m:t>𝑅𝑒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 Turbulent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flow</a:t>
                </a:r>
                <a:endParaRPr lang="en-US" sz="28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468" y="18597054"/>
                <a:ext cx="4714432" cy="1951368"/>
              </a:xfrm>
              <a:prstGeom prst="rect">
                <a:avLst/>
              </a:prstGeom>
              <a:blipFill rotWithShape="1">
                <a:blip r:embed="rId26"/>
                <a:stretch>
                  <a:fillRect r="-1292" b="-7477"/>
                </a:stretch>
              </a:blipFill>
              <a:ln w="3175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0127076"/>
                  </p:ext>
                </p:extLst>
              </p:nvPr>
            </p:nvGraphicFramePr>
            <p:xfrm>
              <a:off x="21202792" y="25384388"/>
              <a:ext cx="10122259" cy="308457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26716"/>
                    <a:gridCol w="1514114"/>
                    <a:gridCol w="3005592"/>
                    <a:gridCol w="2073297"/>
                    <a:gridCol w="2202540"/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200" b="1" i="1">
                                  <a:solidFill>
                                    <a:srgbClr val="FFFFCC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𝜶</m:t>
                              </m:r>
                            </m:oMath>
                          </a14:m>
                          <a:r>
                            <a:rPr lang="en-US" sz="2200" b="1" dirty="0">
                              <a:solidFill>
                                <a:srgbClr val="FFFFCC"/>
                              </a:solidFill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 values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b="1" i="1" dirty="0">
                              <a:solidFill>
                                <a:srgbClr val="FFFFCC"/>
                              </a:solidFill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K</a:t>
                          </a:r>
                          <a:r>
                            <a:rPr lang="en-US" sz="2200" b="1" dirty="0">
                              <a:solidFill>
                                <a:srgbClr val="FFFFCC"/>
                              </a:solidFill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 values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b="1" dirty="0">
                              <a:solidFill>
                                <a:srgbClr val="FFFFCC"/>
                              </a:solidFill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Terminal acceleration</a:t>
                          </a:r>
                          <a:r>
                            <a:rPr lang="en-US" sz="2200" b="1" baseline="0" dirty="0" smtClean="0">
                              <a:solidFill>
                                <a:srgbClr val="FFFFCC"/>
                              </a:solidFill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00" b="1" i="1">
                                      <a:solidFill>
                                        <a:srgbClr val="FFFF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>
                                      <a:solidFill>
                                        <a:srgbClr val="FFFF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200" b="1" i="1">
                                      <a:solidFill>
                                        <a:srgbClr val="FFFF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𝒕</m:t>
                                  </m:r>
                                </m:sub>
                              </m:sSub>
                            </m:oMath>
                          </a14:m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b="1" dirty="0">
                              <a:solidFill>
                                <a:srgbClr val="FFFFCC"/>
                              </a:solidFill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Time of validity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b="1" dirty="0">
                              <a:solidFill>
                                <a:srgbClr val="FFFFCC"/>
                              </a:solidFill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Time to reach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00" b="1" i="1">
                                      <a:solidFill>
                                        <a:srgbClr val="FFFF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>
                                      <a:solidFill>
                                        <a:srgbClr val="FFFF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200" b="1" i="1">
                                      <a:solidFill>
                                        <a:srgbClr val="FFFFCC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𝒕</m:t>
                                  </m:r>
                                </m:sub>
                              </m:sSub>
                            </m:oMath>
                          </a14:m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</a:tr>
                  <a:tr h="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2/3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1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g/4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1.63 s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6.27 x 10</a:t>
                          </a:r>
                          <a:r>
                            <a:rPr lang="en-US" sz="2200" baseline="3000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-2</a:t>
                          </a:r>
                          <a:r>
                            <a:rPr lang="en-US" sz="220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 s</a:t>
                          </a:r>
                          <a:endParaRPr lang="en-US" sz="220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5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g/4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0.326 s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1.25 x 10</a:t>
                          </a:r>
                          <a:r>
                            <a:rPr lang="en-US" sz="2200" baseline="3000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-2</a:t>
                          </a:r>
                          <a:r>
                            <a:rPr lang="en-US" sz="220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 s</a:t>
                          </a:r>
                          <a:endParaRPr lang="en-US" sz="220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50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g/4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0.0326 s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1.29 x 10</a:t>
                          </a:r>
                          <a:r>
                            <a:rPr lang="en-US" sz="2200" baseline="3000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-3</a:t>
                          </a:r>
                          <a:r>
                            <a:rPr lang="en-US" sz="220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 s</a:t>
                          </a:r>
                          <a:endParaRPr lang="en-US" sz="220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1/3</a:t>
                          </a:r>
                          <a:endParaRPr lang="en-US" sz="220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BE5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1</a:t>
                          </a:r>
                          <a:endParaRPr lang="en-US" sz="220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BE5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(2/5)g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BE5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0.442 s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BE5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3.88 x 10</a:t>
                          </a:r>
                          <a:r>
                            <a:rPr lang="en-US" sz="2200" baseline="3000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-4</a:t>
                          </a:r>
                          <a:r>
                            <a:rPr lang="en-US" sz="220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 s</a:t>
                          </a:r>
                          <a:endParaRPr lang="en-US" sz="220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BE5F1"/>
                        </a:solidFill>
                      </a:tcPr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5</a:t>
                          </a:r>
                          <a:endParaRPr lang="en-US" sz="220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BE5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(2/5)g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BE5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0.0884 s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BE5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9.03 x 10</a:t>
                          </a:r>
                          <a:r>
                            <a:rPr lang="en-US" sz="2200" baseline="300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-5</a:t>
                          </a:r>
                          <a:r>
                            <a:rPr lang="en-US" sz="22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 s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BE5F1"/>
                        </a:solidFill>
                      </a:tcPr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50</a:t>
                          </a:r>
                          <a:endParaRPr lang="en-US" sz="220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BE5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(2/5)g</a:t>
                          </a:r>
                          <a:endParaRPr lang="en-US" sz="220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BE5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0.00884 s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BE5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1.31 x 10</a:t>
                          </a:r>
                          <a:r>
                            <a:rPr lang="en-US" sz="2200" baseline="300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-5</a:t>
                          </a:r>
                          <a:r>
                            <a:rPr lang="en-US" sz="22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 s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BE5F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0127076"/>
                  </p:ext>
                </p:extLst>
              </p:nvPr>
            </p:nvGraphicFramePr>
            <p:xfrm>
              <a:off x="21202792" y="25384388"/>
              <a:ext cx="10122259" cy="308457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26716"/>
                    <a:gridCol w="1514114"/>
                    <a:gridCol w="3005592"/>
                    <a:gridCol w="2073297"/>
                    <a:gridCol w="2202540"/>
                  </a:tblGrid>
                  <a:tr h="771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7"/>
                          <a:stretch>
                            <a:fillRect t="-7874" r="-661927" b="-3157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b="1" i="1" dirty="0">
                              <a:solidFill>
                                <a:srgbClr val="FFFFCC"/>
                              </a:solidFill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K</a:t>
                          </a:r>
                          <a:r>
                            <a:rPr lang="en-US" sz="2200" b="1" dirty="0">
                              <a:solidFill>
                                <a:srgbClr val="FFFFCC"/>
                              </a:solidFill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 values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7"/>
                          <a:stretch>
                            <a:fillRect l="-94523" t="-7874" r="-142394" b="-3157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b="1" dirty="0">
                              <a:solidFill>
                                <a:srgbClr val="FFFFCC"/>
                              </a:solidFill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Time of validity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7"/>
                          <a:stretch>
                            <a:fillRect l="-360111" t="-7874" b="-315748"/>
                          </a:stretch>
                        </a:blipFill>
                      </a:tcPr>
                    </a:tc>
                  </a:tr>
                  <a:tr h="385572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2/3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1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g/4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1.63 s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6.27 x 10</a:t>
                          </a:r>
                          <a:r>
                            <a:rPr lang="en-US" sz="2200" baseline="3000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-2</a:t>
                          </a:r>
                          <a:r>
                            <a:rPr lang="en-US" sz="220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 s</a:t>
                          </a:r>
                          <a:endParaRPr lang="en-US" sz="220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557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5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g/4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0.326 s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1.25 x 10</a:t>
                          </a:r>
                          <a:r>
                            <a:rPr lang="en-US" sz="2200" baseline="3000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-2</a:t>
                          </a:r>
                          <a:r>
                            <a:rPr lang="en-US" sz="220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 s</a:t>
                          </a:r>
                          <a:endParaRPr lang="en-US" sz="220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557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50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g/4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0.0326 s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1.29 x 10</a:t>
                          </a:r>
                          <a:r>
                            <a:rPr lang="en-US" sz="2200" baseline="3000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-3</a:t>
                          </a:r>
                          <a:r>
                            <a:rPr lang="en-US" sz="220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 s</a:t>
                          </a:r>
                          <a:endParaRPr lang="en-US" sz="220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5572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1/3</a:t>
                          </a:r>
                          <a:endParaRPr lang="en-US" sz="220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BE5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1</a:t>
                          </a:r>
                          <a:endParaRPr lang="en-US" sz="220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BE5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(2/5)g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BE5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0.442 s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BE5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3.88 x 10</a:t>
                          </a:r>
                          <a:r>
                            <a:rPr lang="en-US" sz="2200" baseline="3000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-4</a:t>
                          </a:r>
                          <a:r>
                            <a:rPr lang="en-US" sz="220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 s</a:t>
                          </a:r>
                          <a:endParaRPr lang="en-US" sz="220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BE5F1"/>
                        </a:solidFill>
                      </a:tcPr>
                    </a:tc>
                  </a:tr>
                  <a:tr h="38557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5</a:t>
                          </a:r>
                          <a:endParaRPr lang="en-US" sz="220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BE5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(2/5)g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BE5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0.0884 s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BE5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9.03 x 10</a:t>
                          </a:r>
                          <a:r>
                            <a:rPr lang="en-US" sz="2200" baseline="300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-5</a:t>
                          </a:r>
                          <a:r>
                            <a:rPr lang="en-US" sz="22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 s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BE5F1"/>
                        </a:solidFill>
                      </a:tcPr>
                    </a:tc>
                  </a:tr>
                  <a:tr h="38557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50</a:t>
                          </a:r>
                          <a:endParaRPr lang="en-US" sz="220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BE5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(2/5)g</a:t>
                          </a:r>
                          <a:endParaRPr lang="en-US" sz="220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BE5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0.00884 s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BE5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1.31 x 10</a:t>
                          </a:r>
                          <a:r>
                            <a:rPr lang="en-US" sz="2200" baseline="300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-5</a:t>
                          </a:r>
                          <a:r>
                            <a:rPr lang="en-US" sz="2200" dirty="0">
                              <a:effectLst/>
                              <a:latin typeface="+mj-lt"/>
                              <a:ea typeface="Times New Roman"/>
                              <a:cs typeface="Times New Roman"/>
                            </a:rPr>
                            <a:t> s</a:t>
                          </a:r>
                          <a:endParaRPr lang="en-US" sz="22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BE5F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83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83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3862</TotalTime>
  <Words>1496</Words>
  <Application>Microsoft Office PowerPoint</Application>
  <PresentationFormat>Custom</PresentationFormat>
  <Paragraphs>121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The Catholic University of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Design - Floating House</dc:title>
  <dc:creator>Tri Le</dc:creator>
  <cp:lastModifiedBy>NganLe</cp:lastModifiedBy>
  <cp:revision>300</cp:revision>
  <dcterms:created xsi:type="dcterms:W3CDTF">2012-04-20T03:19:39Z</dcterms:created>
  <dcterms:modified xsi:type="dcterms:W3CDTF">2013-07-14T19:30:38Z</dcterms:modified>
</cp:coreProperties>
</file>